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60" r:id="rId3"/>
    <p:sldMasterId id="2147483672" r:id="rId4"/>
  </p:sldMasterIdLst>
  <p:sldIdLst>
    <p:sldId id="256" r:id="rId5"/>
    <p:sldId id="258" r:id="rId6"/>
    <p:sldId id="263" r:id="rId7"/>
    <p:sldId id="260" r:id="rId8"/>
    <p:sldId id="264" r:id="rId9"/>
    <p:sldId id="261" r:id="rId10"/>
    <p:sldId id="259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4B345-E9B1-4F1E-AB87-A2E6E3549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E32685-8416-4CA6-89A8-96A265C9A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69836-D72D-446F-B6F0-97F5BA1C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081B-F937-481C-89D4-222748411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9BE69-FB47-4D6A-B865-AE4C7A7F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61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5CC15-9D3F-4FFF-9B42-17DD1F293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C228C9-E528-41B6-974E-3CA79CBD2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75690-9DE0-4F2E-B0F0-279214E2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AF0A6-3B02-4F9F-B89D-E8C512588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178E-9229-4C48-B76B-AFD9E4D8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A65277-5E51-40F7-B6FC-3EBECD595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3FA294-B553-4207-A561-517725F85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10F41-79A7-4D7C-83A7-EBEFDDFF2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EA283-2607-458E-AC41-F6E38A230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C2D73-F524-46BA-AD5F-7479B6B3E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149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2BAA0-D639-4056-B404-72B9032B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23EDE-3D6C-4FE2-93D8-F677F2EEC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ED733-B245-4EB7-8335-1A8E5780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8EF68-CEF0-4B3E-A9E5-ACC83B54E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EA431-A62E-42E1-B7E5-3CFBCBA02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117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AC3F0-818D-4553-AA08-14A24982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3AB6F-04ED-44D3-8E10-6A4ECE61E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8B61C-C7C0-4DB8-973D-26A687C1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FD164-5C68-4529-9F95-5DD51F24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068D5-CA2E-45EE-A6E9-1BCF6387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900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0E9D7-066B-4830-97A4-EEA51D6F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A2E40-1DE2-472C-A3D0-19981DFF8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4FABC-EE58-475C-9C8C-F3A37DB2B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71DAE-3707-4217-BBCF-1C9DC283F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A0F03-D5EE-426D-85B0-0C479BE2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38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D225E-B1F8-4685-84AA-FD3AA92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93395-879F-415D-8FE8-DC45BEF93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F2D1C-6557-40E9-AD4C-F1992D735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DA208-FD41-4DC5-BC09-9D3AE546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6D309-E753-42BB-9888-52DAADEC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95D9D-52EC-4DE3-ACE3-A5C306B6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2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F562B-2764-4280-8A4D-9BCC54CE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DE873-99F1-47E1-AB0A-CDE57BB26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12234A-8E59-49BA-AB00-941DF60E5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02323F-DADF-4870-B188-5BB59B0C2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55B21C-C570-42F1-B41C-D0DE023EF7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4E2CBD-9DE7-4AE9-9138-C0AD2490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0B4D44-C3D2-48EA-BBCF-F95DE50D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4F5AC5-4E95-4F17-A42B-E462C6CD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26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F474D-A97D-4C3B-AF55-026BEC114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52F397-6D61-4F08-B5B8-D10F44427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D8A5D-158B-481B-B724-64B2349E0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74F16-7282-41BA-8C1A-49B4E831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4536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67031E-ACDB-4397-BEF1-9CE21CE36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BE8257-9E69-4DC0-87F6-5548661A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60DD1-D4CA-4A9B-84E9-5D0D2916B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972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F384-91B1-45F5-A924-330CFD7B2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47799-D451-4203-B12B-CD55F615B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C39E9-0244-48D2-9797-1799FE66D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67C90-045E-4937-B756-FD4BFB952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28C0F-FE77-47B1-874F-DEBB803A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5B9AF-3E3A-4D48-A6AC-93061DB97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738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282F3-2742-44D1-A3FC-A80AA5FA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D2229-93F9-4064-A5EE-EC10792B1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349EA-BACC-4CC3-A4F6-CAEBCB54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962D0-34E6-42F1-9B1E-1001C520D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EFF3C-70B2-4B5B-9131-F82546E3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553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BCD10-64C0-4183-ADD6-A6E8EA68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BDE3B-8E7E-4687-B688-AEFB2295A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FA74A-2D2B-4B19-9362-A3C9F4FA1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8291F2-6D8E-4090-886E-4B00BEBF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6F102-4351-4A8A-9EE4-D1CD9FD4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81972-588E-491D-8481-312D521F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762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5EF65-7038-4C1F-9087-2E6B1767A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578C2-5F8A-4BD2-B78A-57947DC68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02D24-D9CE-4D49-A988-EF251791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2FD5F-60B4-44FF-B656-372E1DBF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ED8EE-366B-4FBD-97A7-9A528B08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282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0FC8AB-89A9-4107-AB89-DD78B9A3B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F9343-2176-4032-BCF7-59A32631D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4F015-9069-4F02-936D-CAFCAD596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98B2D-7DDC-4520-BE3A-60DF82C2A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B9587-2DA2-426C-BC59-627D5591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282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61DE4-CC4A-465C-B4EC-8305C70A7B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690B0-4B30-46C2-AE7A-9A1EF1DEA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43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2AE31-36BD-4FA9-81B9-4CC7DA98A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1B335-3FD0-4BFD-A6A1-5C4F333F5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E26A3-107F-4741-8A1D-DE17C34FB1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E4350-51C1-4D17-ADB9-3542CA2A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6CDF9-E388-47CF-A01E-AB0C1807D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9904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C1E89-81E0-4601-A647-0787C16A5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1C997-5924-4BCF-BA36-AACE766AA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59C3D-1BC0-469B-B0DB-4120E4AB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857DE-03E3-4EFB-A330-03B4ECEE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85E98-FEBA-42AB-A08B-9A3B7E91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728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D69D0-C19D-4D7A-9E7B-2D3B3D127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0D313-897A-49ED-A2B6-7602B359F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662F0-0EEF-41DA-B7D8-10EB0028D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07A5E-BE0D-4BF1-A9D8-705446DDA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B2D42B-09C4-4B6E-9E52-6B4D910E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8E2D2-9B16-42D2-B55D-57B95CEC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29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47D35-1EDD-40A7-9577-16703F15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4B0A0-A982-4701-8EE4-88BD611BB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9E992-AD5A-4B67-9A24-04974A273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9EBBB1-2DDE-4589-A211-BF9B40B9C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BEAFEC-9406-4BA2-ABFE-5C94154F8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A17E78-D2C5-4BAC-AEF6-B49C15DE9D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7899C1-D0C0-4F13-BBD5-05AF11BCC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29E527-941C-4A7D-A586-3DFA9306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015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BA1DE-DB1E-4801-A514-2D8CFDA31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632D29-E0AB-4678-AF92-4B2E6B7A5B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B9AE7-D465-4A06-8288-B35B4826C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39D6B-14E5-40F6-8EEE-0BFBC0AE5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387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1CAD00-8B20-4EA4-A4F9-73A9FFBC3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B0A96-C3CC-4D42-AEA2-2ECB3740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F0FDE-6B1B-4ED9-A0F2-5CCD563F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69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0A7C-B963-47B1-8F17-A36A61B0A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88B51-FAE2-4901-8FEC-34569AE5C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EED4E-6EBD-4B1A-9CC5-18ED0DBB21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0ED83-E306-4967-AB47-0385E772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52320-709B-4627-AFD0-6CC6F640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521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A110-D404-4E59-B93D-BD85C0D3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6BB7C-C436-4D78-A5E5-23FDDAE87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F2DC1-A92E-4E2D-B366-8978611E2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83B48-6679-45EF-B8B7-46AA9A544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F8732-8EFB-4ACC-ABAD-82C0C0B89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18995-76A8-4FD3-B0CF-DF6BF0035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11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0F452-9E77-428A-B39A-9C818B31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003940-CFEC-4CAE-B935-0BE1B35C5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1E5BD-EB10-41D7-AFF4-0C46C09EF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AE077-C058-47E1-9BA7-E23CEB99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90F89-6B1B-4E2B-8B73-947FC8A7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AE822-8631-4CCE-9075-70363CA2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118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8C1EC-49D9-4D0D-8E7D-F2335A293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7E3CC2-B50A-4311-9FE3-FBE997FC8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5EE2-704D-4B57-8257-B7D5011C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F71A0-70BC-4209-AE16-CF8016A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32B72-BB82-42EB-8222-00F64015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9854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49C53B-A0AF-4ED9-89FE-111867F9C3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6CB87-0EAE-4BA8-9075-C91220DC8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E24D4-BBCB-486E-8B47-D47D4B0D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CD29A-7785-4A0D-94F2-E32B6116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1C2F-DBA5-4273-8405-0F49E7FD0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1144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FD26-5AF6-4C81-89C7-D9FE4F35E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2891A7-C845-4924-8533-D9752DA79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AFD45-7D23-4E8F-AE20-B1B5F24F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98DCE-9871-41DA-A5E8-0257DD03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6D7DE-B9DC-4FBD-99EA-002B7977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1866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E3CF-4F82-4AAD-84ED-2EB750A2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48670-C7F2-40DF-B16D-B5F900F62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12F14-6966-453E-B4AB-D7685FD3B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935F4-7029-4F00-9498-143DD0E2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DB486-98C5-4573-A6D7-71C356124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062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FC77-DE14-4AED-B771-4A71E4E03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4E640-8FC8-4E28-A203-FB656D8FA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F17D6-489B-484E-A9F1-D09422E10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73BD5-7744-4CA3-A7F6-B86E800F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4AF69-A3F3-47FE-A0D2-052DEB4D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321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730A7-B03E-4DD6-9603-CD5770CF0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AF7D-B3AC-4797-A3A6-F2B4D086E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DB80F-E1C3-4BED-90FD-627C5864C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67229-452F-46AF-8AC1-7C75F5F1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CD9AF-E3F1-4299-BA7D-C987C243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5E456-668A-4089-9149-7CCD892F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6707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AB157-60DE-4AEB-B59F-6511C8D96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84643-3C22-40E5-859A-91B709009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C9D7A-6BD9-4BE5-8654-A7B1875E9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085384-0EE0-4BCB-84E2-B9D235CF2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A00559-4F3A-4D98-B52E-F8A9ECFE3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EA145-80DF-4C66-A8BC-615C1CD2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8D333A-B50E-498D-979A-4A454D1E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8F5CD9-D7B5-45D8-9D69-4E22226E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9636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8E98B-69A5-4E19-9949-83F1B8B10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49071-077B-4042-B227-FDE6F731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B0C29-0237-485E-B9DD-47CBEF03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4568E-A830-474E-B9D1-256C924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9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0DCD5-B4B8-4A7A-949F-FCCC4884E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9C226-38BD-4C9C-A473-9D9788101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922AF-AB79-4FCF-B6DF-D4D55064A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CB887-CB76-43B1-98AE-51C6FFDE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8F967-87E4-4A3F-A9CA-E7AD97B6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B1407-CA8B-462D-9CC5-44005FA19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625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C89D8-E78D-425A-A38D-CDC5F9BA1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FF7163-E0E1-4109-8059-21BB3067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B9A38-7970-4DD2-9F15-E60A29DE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6879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7BBA-A044-4663-BB83-044C4A55A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9BF49-5A52-41AF-9FFF-C64CC480A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C8DCA-BBE5-45ED-8333-9EFF26D2F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93E95-5D8D-4D6D-BF09-FCF779BB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62CDC-650E-4FB3-B187-23C4937DA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31F74-25F7-4372-B1F6-FEA7C9B81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51089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7510-57AA-41E8-AD40-07FB65D42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30E4D-2BFE-466B-A618-15216CFB5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1AE165-B4EA-4BE6-8AEC-930EF72E9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EA673-408D-49FA-AE8C-02E7FFC4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D9A5D-6914-41BA-B64B-791A460F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DC5AF-EA7E-4AA1-956A-346C3278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6803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048D3-A529-44D2-B190-4B2F71AFC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23F80-2A7A-4847-838B-934A2C886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CA66-5F2A-4DDE-9D4A-FAE124DB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B4056-EF38-4A4A-860C-85DF10533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63B1F-6D05-4087-88A3-2EDB50D9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4880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B9938D-C4E9-440C-A938-AABE42A75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C68FD-EB9D-4385-8782-E67195BE7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039CA-2453-4EB1-B152-98E61A63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C236C-359C-4BFB-B90A-765D734AE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F0103-6B41-49EE-8131-A40E9968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06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D12CE-6A28-476C-82D8-7342E500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98506-62F5-4439-8268-37B30DF6F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6A6934-F72C-45CA-83F6-8A62FC445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928325-C6A9-4D39-9CAA-CC46E20E6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25B6AF-7021-41BB-B1C8-7549DBD26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DF588B-FD79-4ED8-846B-81F9373C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0A32F-D65E-41C7-AB41-64D901F7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2A1F34-7BE8-457C-916F-D0CEC91A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62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92ED1-1BC9-43B6-97F9-CAD0008E8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7C40E-E2DE-4223-9FD8-F7C26816AC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34953-019A-4A27-97E1-EAE695A0B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CBD81-CBA1-4740-8303-6D0114C5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32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918A8-109E-411A-ABD7-9E8A14B93A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76FB05-56C5-4038-9E21-46A7A6BA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EEA11-D365-4B32-9826-04A65AA6E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24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AA6FA-5337-403B-8CF3-40A3394A4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AE12B-C0EB-4E71-B0D7-E5B16354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BDBF9-509F-41CC-8BAE-B739544AB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EB104-49CC-4BE5-BC70-BA7B43D0A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CC788E-B14F-4E94-82D8-D5C2754E5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B7702-1868-4160-AB8A-84895B15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08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7345A-B7C9-486E-B036-2391F235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D20B8-77E6-4692-BBD1-426786A27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8E5E2-1086-41DF-BFCD-AA4559813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D3BC9-BBA2-4FFF-A833-AC16B6C7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D69D5-718F-48A6-A48D-F734F2A7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83F95-5AB7-40C2-B7A3-1DADD478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41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graphic design, graphics&#10;&#10;Description automatically generated">
            <a:extLst>
              <a:ext uri="{FF2B5EF4-FFF2-40B4-BE49-F238E27FC236}">
                <a16:creationId xmlns:a16="http://schemas.microsoft.com/office/drawing/2014/main" id="{70FDE585-9531-4B58-95A9-3FE1ABDE89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t="5147" r="549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9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C33C1B-8F5E-4C39-B304-11BAA54A8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3A309-5662-44F9-91DF-785855A4A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12E94-3042-4B2F-AAD3-3ACB5736B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ED4E8-1806-47A3-8C01-1439A0579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D9440-BD48-4C18-84EE-518A1B8F7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Picture 6" descr="A picture containing text, sky, screenshot&#10;&#10;Description automatically generated">
            <a:extLst>
              <a:ext uri="{FF2B5EF4-FFF2-40B4-BE49-F238E27FC236}">
                <a16:creationId xmlns:a16="http://schemas.microsoft.com/office/drawing/2014/main" id="{B502555E-F45A-452E-8B51-9C8E7683C7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860" r="53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0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3">
            <a:extLst>
              <a:ext uri="{FF2B5EF4-FFF2-40B4-BE49-F238E27FC236}">
                <a16:creationId xmlns:a16="http://schemas.microsoft.com/office/drawing/2014/main" id="{44DD9668-F317-4145-88F8-C0FCA9A49E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64" b="24773"/>
          <a:stretch/>
        </p:blipFill>
        <p:spPr bwMode="auto">
          <a:xfrm>
            <a:off x="0" y="5881357"/>
            <a:ext cx="12192000" cy="9766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magine 1">
            <a:extLst>
              <a:ext uri="{FF2B5EF4-FFF2-40B4-BE49-F238E27FC236}">
                <a16:creationId xmlns:a16="http://schemas.microsoft.com/office/drawing/2014/main" id="{BD81BE5F-8FBF-4DFE-96AE-548ED356D52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53422" y="6171665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10487-2DA8-4A20-A007-9082737EC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1EC9E-C692-49D8-84CB-E6BE42776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0FC1D-4818-44C0-911F-EA3D2BAD6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5E505-080B-48E3-85ED-9E597933A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4255B-934C-4B24-908F-8ECEB8215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DBCC30AC-D98B-48B3-A984-E041877CEB0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626100" y="6286472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9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634569-5BE5-4C7A-BA36-5C342ABBEC8A}"/>
              </a:ext>
            </a:extLst>
          </p:cNvPr>
          <p:cNvSpPr txBox="1"/>
          <p:nvPr/>
        </p:nvSpPr>
        <p:spPr>
          <a:xfrm>
            <a:off x="1132115" y="2351782"/>
            <a:ext cx="1020644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PR FSE+ 2021-2027 – Punto 5.a1 </a:t>
            </a:r>
            <a:r>
              <a:rPr lang="it-IT" sz="3600" b="1" dirty="0" err="1">
                <a:solidFill>
                  <a:schemeClr val="bg1"/>
                </a:solidFill>
                <a:latin typeface="Gill Sans MT" panose="020B0502020104020203" pitchFamily="34" charset="0"/>
              </a:rPr>
              <a:t>OdG</a:t>
            </a:r>
            <a:endParaRPr lang="it-IT" sz="36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Interventi avviati e previsti dall’OI </a:t>
            </a:r>
          </a:p>
          <a:p>
            <a:pPr algn="ctr"/>
            <a:r>
              <a:rPr lang="it-IT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Affari della Presidenza, turismo, cinema, audiovisivo e sport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D4497-E8FA-45AA-8AAE-B508310B45A4}"/>
              </a:ext>
            </a:extLst>
          </p:cNvPr>
          <p:cNvSpPr txBox="1"/>
          <p:nvPr/>
        </p:nvSpPr>
        <p:spPr>
          <a:xfrm>
            <a:off x="1979488" y="4227868"/>
            <a:ext cx="7584231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it-IT" sz="2400" dirty="0">
                <a:solidFill>
                  <a:schemeClr val="bg1"/>
                </a:solidFill>
                <a:latin typeface="Gill Sans MT" panose="020B0502020104020203" pitchFamily="34" charset="0"/>
              </a:rPr>
              <a:t>Comitato di Sorveglianza – Roma, 18 dicembre 2025</a:t>
            </a:r>
          </a:p>
        </p:txBody>
      </p:sp>
    </p:spTree>
    <p:extLst>
      <p:ext uri="{BB962C8B-B14F-4D97-AF65-F5344CB8AC3E}">
        <p14:creationId xmlns:p14="http://schemas.microsoft.com/office/powerpoint/2010/main" val="214156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191589" y="960432"/>
            <a:ext cx="115242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La Direzione Regionale Affari della Presidenza, Turismo, Cinema, Audiovisivo e Sport è stato individuato Organismo Intermedio a dicembre 2024 (determina G16582 del 06/12/2024).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698629" y="192077"/>
            <a:ext cx="9815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Presentazione dell’Organismo Intermedio</a:t>
            </a:r>
            <a:endParaRPr lang="it-IT" sz="36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814377" y="928177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>
            <a:extLst>
              <a:ext uri="{FF2B5EF4-FFF2-40B4-BE49-F238E27FC236}">
                <a16:creationId xmlns:a16="http://schemas.microsoft.com/office/drawing/2014/main" id="{EF6685CC-9132-48D0-AF70-F500C2786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0934" y="1761308"/>
            <a:ext cx="7415905" cy="3335383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CE795B70-AF2D-4E6A-A365-C723F07201AE}"/>
              </a:ext>
            </a:extLst>
          </p:cNvPr>
          <p:cNvSpPr/>
          <p:nvPr/>
        </p:nvSpPr>
        <p:spPr>
          <a:xfrm>
            <a:off x="362911" y="1688780"/>
            <a:ext cx="3677867" cy="348044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Le funzioni delegate riguardano: </a:t>
            </a:r>
          </a:p>
          <a:p>
            <a:pPr marL="627063" lvl="1" indent="-357188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programmazione e gestione degli interventi di competenza nell’ambito dell’Obiettivo specifico ESO4.6 della Priorità 4 "Giovani";</a:t>
            </a:r>
          </a:p>
          <a:p>
            <a:pPr marL="627063" lvl="1" indent="-357188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programmazione, gestione e controllo degli interventi relativi al Piano Unitario di comunicazione -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ambito </a:t>
            </a:r>
            <a:r>
              <a:rPr lang="it-IT" dirty="0" err="1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Interfondo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(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Priorità 5 "Assistenza tecnica").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F155648-BB25-4653-84E3-D33618BC1E33}"/>
              </a:ext>
            </a:extLst>
          </p:cNvPr>
          <p:cNvSpPr/>
          <p:nvPr/>
        </p:nvSpPr>
        <p:spPr>
          <a:xfrm>
            <a:off x="389036" y="5375975"/>
            <a:ext cx="114139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152400" algn="ctr">
              <a:spcAft>
                <a:spcPts val="500"/>
              </a:spcAft>
              <a:tabLst>
                <a:tab pos="6113780" algn="r"/>
              </a:tabLst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L’OI gestisce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oltre 46 Me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che, nel corso dell’anno, sono state integrate con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ulteriori 13,8 Me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.</a:t>
            </a:r>
            <a:endParaRPr lang="it-IT" dirty="0">
              <a:solidFill>
                <a:srgbClr val="4472C4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690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422987" y="135079"/>
            <a:ext cx="9815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Gli interventi avviati nel 2025</a:t>
            </a:r>
            <a:endParaRPr lang="it-IT" sz="36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564614" y="850332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tangolo 1">
            <a:extLst>
              <a:ext uri="{FF2B5EF4-FFF2-40B4-BE49-F238E27FC236}">
                <a16:creationId xmlns:a16="http://schemas.microsoft.com/office/drawing/2014/main" id="{7A5D2899-FBB4-40E8-A693-F86F658BC2FD}"/>
              </a:ext>
            </a:extLst>
          </p:cNvPr>
          <p:cNvSpPr/>
          <p:nvPr/>
        </p:nvSpPr>
        <p:spPr>
          <a:xfrm>
            <a:off x="260123" y="1049169"/>
            <a:ext cx="3024542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VOUCHER per lo SPORT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14BA24A5-4E8C-4128-8D71-1691A9E25018}"/>
              </a:ext>
            </a:extLst>
          </p:cNvPr>
          <p:cNvSpPr/>
          <p:nvPr/>
        </p:nvSpPr>
        <p:spPr>
          <a:xfrm>
            <a:off x="260123" y="1654997"/>
            <a:ext cx="5609457" cy="25288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Oggetto</a:t>
            </a:r>
            <a:r>
              <a:rPr lang="it-IT" sz="1600" dirty="0">
                <a:solidFill>
                  <a:schemeClr val="tx1"/>
                </a:solidFill>
              </a:rPr>
              <a:t>: erogazione di Voucher Sportivi individuali del valore di € 500,00 per incentivare l’attività fisica e diffondere la cultura della prevenzione, del benessere e di uno stile di vita attivo e sano.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Destinatari</a:t>
            </a:r>
            <a:r>
              <a:rPr lang="it-IT" sz="1600" dirty="0">
                <a:solidFill>
                  <a:schemeClr val="tx1"/>
                </a:solidFill>
              </a:rPr>
              <a:t>: giovani dai 6 ai 18 anni, con priorità per i soggetti appartenenti a nuclei familiari che versano in condizioni di svantaggio economico e sociale.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Risorse</a:t>
            </a:r>
            <a:r>
              <a:rPr lang="it-IT" sz="1600" dirty="0">
                <a:solidFill>
                  <a:schemeClr val="tx1"/>
                </a:solidFill>
              </a:rPr>
              <a:t>: Stanziati inizialmente </a:t>
            </a:r>
            <a:r>
              <a:rPr lang="it-IT" sz="1600" b="1" dirty="0">
                <a:solidFill>
                  <a:schemeClr val="tx1"/>
                </a:solidFill>
              </a:rPr>
              <a:t>per 3 anni € 29.100.000,00 </a:t>
            </a:r>
            <a:r>
              <a:rPr lang="it-IT" sz="1600" dirty="0">
                <a:solidFill>
                  <a:schemeClr val="tx1"/>
                </a:solidFill>
              </a:rPr>
              <a:t>(9,7 Me annui) per erogazione di Voucher.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Tempistica</a:t>
            </a:r>
            <a:r>
              <a:rPr lang="it-IT" sz="1600" dirty="0">
                <a:solidFill>
                  <a:schemeClr val="tx1"/>
                </a:solidFill>
              </a:rPr>
              <a:t>: edizioni annuali dal 2025 al 2028.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915E99D-BAC9-4EB1-8CAE-432C03ED0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2245" y="891263"/>
            <a:ext cx="5975838" cy="355831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4FA2818E-6A2F-4CE1-89B2-A5570AE44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9713" y="4283089"/>
            <a:ext cx="2858982" cy="1581766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EB5096A4-7FA6-47F3-BE5C-9D2D5089709B}"/>
              </a:ext>
            </a:extLst>
          </p:cNvPr>
          <p:cNvSpPr/>
          <p:nvPr/>
        </p:nvSpPr>
        <p:spPr>
          <a:xfrm>
            <a:off x="235131" y="4372612"/>
            <a:ext cx="6601098" cy="132575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Attuazione: </a:t>
            </a:r>
            <a:r>
              <a:rPr lang="it-IT" sz="1600" dirty="0">
                <a:solidFill>
                  <a:schemeClr val="tx1"/>
                </a:solidFill>
              </a:rPr>
              <a:t>il primo avviso è stato pubblicato </a:t>
            </a:r>
            <a:r>
              <a:rPr lang="it-IT" sz="1600" b="1" dirty="0">
                <a:solidFill>
                  <a:schemeClr val="tx1"/>
                </a:solidFill>
              </a:rPr>
              <a:t>ad aprile 2025 </a:t>
            </a:r>
            <a:r>
              <a:rPr lang="it-IT" sz="1600" dirty="0">
                <a:solidFill>
                  <a:schemeClr val="tx1"/>
                </a:solidFill>
              </a:rPr>
              <a:t>e sono state finanziate le prime 19.400 domande. Dato l’elevato numero di adesioni, a ottobre 2025 è stato disposto </a:t>
            </a:r>
            <a:r>
              <a:rPr lang="it-IT" sz="1600" b="1" dirty="0">
                <a:solidFill>
                  <a:schemeClr val="tx1"/>
                </a:solidFill>
              </a:rPr>
              <a:t>l’incremento di ulteriori 13,8 Me </a:t>
            </a:r>
            <a:r>
              <a:rPr lang="it-IT" sz="1600" dirty="0">
                <a:solidFill>
                  <a:schemeClr val="tx1"/>
                </a:solidFill>
              </a:rPr>
              <a:t>per finanziare tutte le domande pervenute (oltre 47.000).</a:t>
            </a:r>
          </a:p>
        </p:txBody>
      </p:sp>
    </p:spTree>
    <p:extLst>
      <p:ext uri="{BB962C8B-B14F-4D97-AF65-F5344CB8AC3E}">
        <p14:creationId xmlns:p14="http://schemas.microsoft.com/office/powerpoint/2010/main" val="860899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422987" y="135079"/>
            <a:ext cx="9815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Gli interventi avviati nel 2025</a:t>
            </a:r>
            <a:endParaRPr lang="it-IT" sz="36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564614" y="850332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ttangolo 5">
            <a:extLst>
              <a:ext uri="{FF2B5EF4-FFF2-40B4-BE49-F238E27FC236}">
                <a16:creationId xmlns:a16="http://schemas.microsoft.com/office/drawing/2014/main" id="{36EF853E-1C3A-4B2A-994B-A6699D57FF46}"/>
              </a:ext>
            </a:extLst>
          </p:cNvPr>
          <p:cNvSpPr/>
          <p:nvPr/>
        </p:nvSpPr>
        <p:spPr>
          <a:xfrm>
            <a:off x="260123" y="914853"/>
            <a:ext cx="5156608" cy="646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Avviso pubblico "</a:t>
            </a:r>
            <a:r>
              <a:rPr lang="it-IT" dirty="0" err="1"/>
              <a:t>AllenaMente</a:t>
            </a:r>
            <a:r>
              <a:rPr lang="it-IT" dirty="0"/>
              <a:t>" - Soggiorni sportivi-formativi per gli studenti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8D18661-1317-482F-8D3A-834B1F6BA332}"/>
              </a:ext>
            </a:extLst>
          </p:cNvPr>
          <p:cNvSpPr/>
          <p:nvPr/>
        </p:nvSpPr>
        <p:spPr>
          <a:xfrm>
            <a:off x="260123" y="3589011"/>
            <a:ext cx="4398396" cy="453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Avviso pubblico «Arti e creatività»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D8AD1968-0E4A-434E-88C0-D65A594AD52E}"/>
              </a:ext>
            </a:extLst>
          </p:cNvPr>
          <p:cNvSpPr/>
          <p:nvPr/>
        </p:nvSpPr>
        <p:spPr>
          <a:xfrm>
            <a:off x="260123" y="1630104"/>
            <a:ext cx="5609457" cy="18943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Oggetto</a:t>
            </a:r>
            <a:r>
              <a:rPr lang="it-IT" sz="1600" dirty="0">
                <a:solidFill>
                  <a:schemeClr val="tx1"/>
                </a:solidFill>
              </a:rPr>
              <a:t>: organizzazione di soggiorni finalizzati a favorire la promozione di attività educative, culturali e sportive.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Destinatari</a:t>
            </a:r>
            <a:r>
              <a:rPr lang="it-IT" sz="1600" dirty="0">
                <a:solidFill>
                  <a:schemeClr val="tx1"/>
                </a:solidFill>
              </a:rPr>
              <a:t>: studenti dai 6 ai 18 anni con priorità per gli alunni con condizioni economiche maggiormente svantaggiate e con soddisfacenti risultati scolastici.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Risorse</a:t>
            </a:r>
            <a:r>
              <a:rPr lang="it-IT" sz="1600" dirty="0">
                <a:solidFill>
                  <a:schemeClr val="tx1"/>
                </a:solidFill>
              </a:rPr>
              <a:t>: 2 Me per ciascuna edizione (6 Me totali)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Tempistica</a:t>
            </a:r>
            <a:r>
              <a:rPr lang="it-IT" sz="1600" dirty="0">
                <a:solidFill>
                  <a:schemeClr val="tx1"/>
                </a:solidFill>
              </a:rPr>
              <a:t>: edizioni annuali dal 2025 al 2028.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EC4F0882-34C9-4107-8068-C5AF231D70D2}"/>
              </a:ext>
            </a:extLst>
          </p:cNvPr>
          <p:cNvSpPr/>
          <p:nvPr/>
        </p:nvSpPr>
        <p:spPr>
          <a:xfrm>
            <a:off x="6322422" y="1851584"/>
            <a:ext cx="5503818" cy="132575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Attuazione: </a:t>
            </a:r>
            <a:r>
              <a:rPr lang="it-IT" sz="1600" dirty="0">
                <a:solidFill>
                  <a:schemeClr val="tx1"/>
                </a:solidFill>
              </a:rPr>
              <a:t>il primo avviso è stato pubblicato ad agosto 2025 sono pervenuti n. 55 progetti e finanziati 34 progetti per un totale di euro 791.080,00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759582F2-890F-4229-BAED-A6AB5E94829A}"/>
              </a:ext>
            </a:extLst>
          </p:cNvPr>
          <p:cNvSpPr/>
          <p:nvPr/>
        </p:nvSpPr>
        <p:spPr>
          <a:xfrm>
            <a:off x="260123" y="4107069"/>
            <a:ext cx="5609457" cy="17020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Oggetto</a:t>
            </a:r>
            <a:r>
              <a:rPr lang="it-IT" sz="1600" dirty="0">
                <a:solidFill>
                  <a:schemeClr val="tx1"/>
                </a:solidFill>
              </a:rPr>
              <a:t>: organizzazione di attività culturali e formative realizzate dai teatri e cinema pubblici e privati.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Destinatari</a:t>
            </a:r>
            <a:r>
              <a:rPr lang="it-IT" sz="1600" dirty="0">
                <a:solidFill>
                  <a:schemeClr val="tx1"/>
                </a:solidFill>
              </a:rPr>
              <a:t>: studenti dai 6 ai 18 anni.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Risorse</a:t>
            </a:r>
            <a:r>
              <a:rPr lang="it-IT" sz="1600" dirty="0">
                <a:solidFill>
                  <a:schemeClr val="tx1"/>
                </a:solidFill>
              </a:rPr>
              <a:t>: 2 Me per ciascuna edizione (6 Me totali)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Tempistica</a:t>
            </a:r>
            <a:r>
              <a:rPr lang="it-IT" sz="1600" dirty="0">
                <a:solidFill>
                  <a:schemeClr val="tx1"/>
                </a:solidFill>
              </a:rPr>
              <a:t>: edizioni annuali dal 2025 al 2028.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CFE18815-1852-4D27-B5F6-489D72F2F798}"/>
              </a:ext>
            </a:extLst>
          </p:cNvPr>
          <p:cNvSpPr/>
          <p:nvPr/>
        </p:nvSpPr>
        <p:spPr>
          <a:xfrm>
            <a:off x="6322422" y="4275437"/>
            <a:ext cx="5503818" cy="132575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Attuazione: </a:t>
            </a:r>
            <a:r>
              <a:rPr lang="it-IT" sz="1600" dirty="0">
                <a:solidFill>
                  <a:schemeClr val="tx1"/>
                </a:solidFill>
              </a:rPr>
              <a:t>il primo avviso è stato pubblicato sul B.U.R.L. martedì 16.12.2025, sul sito web e su Lazio Europa. Le domande si possono presentare a partire dalle ore 09.30 del giorno 17.12.2025 fino alle ore 17.00 del 15.01.2026</a:t>
            </a:r>
            <a:endParaRPr lang="it-IT" sz="1600" dirty="0">
              <a:solidFill>
                <a:srgbClr val="FF0000"/>
              </a:solidFill>
            </a:endParaRPr>
          </a:p>
        </p:txBody>
      </p: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D23FA9DE-1E13-45A6-BB42-8B1038939EF9}"/>
              </a:ext>
            </a:extLst>
          </p:cNvPr>
          <p:cNvCxnSpPr/>
          <p:nvPr/>
        </p:nvCxnSpPr>
        <p:spPr>
          <a:xfrm>
            <a:off x="260123" y="3560708"/>
            <a:ext cx="115661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132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FC7CC-86CA-489C-CFD5-0E755E57D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4FD484-E74E-F1F0-E42A-6EF348716B74}"/>
              </a:ext>
            </a:extLst>
          </p:cNvPr>
          <p:cNvSpPr txBox="1"/>
          <p:nvPr/>
        </p:nvSpPr>
        <p:spPr>
          <a:xfrm>
            <a:off x="422987" y="135079"/>
            <a:ext cx="9815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Gli interventi avviati nel 2025</a:t>
            </a:r>
            <a:endParaRPr lang="it-IT" sz="36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C6D63A0-7B73-6480-3DDC-3E454B47C216}"/>
              </a:ext>
            </a:extLst>
          </p:cNvPr>
          <p:cNvCxnSpPr/>
          <p:nvPr/>
        </p:nvCxnSpPr>
        <p:spPr>
          <a:xfrm>
            <a:off x="564614" y="850332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9E6424C0-0AFC-3825-36DA-BABD1F13AF2D}"/>
              </a:ext>
            </a:extLst>
          </p:cNvPr>
          <p:cNvCxnSpPr/>
          <p:nvPr/>
        </p:nvCxnSpPr>
        <p:spPr>
          <a:xfrm>
            <a:off x="260123" y="3429000"/>
            <a:ext cx="115661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tangolo 1">
            <a:extLst>
              <a:ext uri="{FF2B5EF4-FFF2-40B4-BE49-F238E27FC236}">
                <a16:creationId xmlns:a16="http://schemas.microsoft.com/office/drawing/2014/main" id="{8DCE6601-4AC8-1EA2-E84B-34616C1C8FA8}"/>
              </a:ext>
            </a:extLst>
          </p:cNvPr>
          <p:cNvSpPr/>
          <p:nvPr/>
        </p:nvSpPr>
        <p:spPr>
          <a:xfrm>
            <a:off x="333525" y="919255"/>
            <a:ext cx="3297018" cy="691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Formazione e cultura: valore lettura e produzione letteraria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778D4EA-BD26-10B8-C0A4-2B0D737120FA}"/>
              </a:ext>
            </a:extLst>
          </p:cNvPr>
          <p:cNvSpPr/>
          <p:nvPr/>
        </p:nvSpPr>
        <p:spPr>
          <a:xfrm>
            <a:off x="313908" y="1753144"/>
            <a:ext cx="5609457" cy="15765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Oggetto</a:t>
            </a:r>
            <a:r>
              <a:rPr lang="it-IT" sz="1600" dirty="0">
                <a:solidFill>
                  <a:schemeClr val="tx1"/>
                </a:solidFill>
              </a:rPr>
              <a:t>: ‘momenti’ di formazione, confronto e aggregazione, incontri, dibattiti, seminari comprensivi di attività educative, formative.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Destinatari</a:t>
            </a:r>
            <a:r>
              <a:rPr lang="it-IT" sz="1600" dirty="0">
                <a:solidFill>
                  <a:schemeClr val="tx1"/>
                </a:solidFill>
              </a:rPr>
              <a:t>: studenti dai 6 ai 18 anni.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Risorse</a:t>
            </a:r>
            <a:r>
              <a:rPr lang="it-IT" sz="1600" dirty="0">
                <a:solidFill>
                  <a:schemeClr val="tx1"/>
                </a:solidFill>
              </a:rPr>
              <a:t>: 1 Me per ciascuna edizione (3 Me totali)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Tempistica</a:t>
            </a:r>
            <a:r>
              <a:rPr lang="it-IT" sz="1600" dirty="0">
                <a:solidFill>
                  <a:schemeClr val="tx1"/>
                </a:solidFill>
              </a:rPr>
              <a:t>: edizioni annuali da dicembre 2025 al 2028.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24FF676-5923-DAD3-1B23-5461F4AB9846}"/>
              </a:ext>
            </a:extLst>
          </p:cNvPr>
          <p:cNvSpPr/>
          <p:nvPr/>
        </p:nvSpPr>
        <p:spPr>
          <a:xfrm>
            <a:off x="6204382" y="1810455"/>
            <a:ext cx="5503818" cy="132575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Attuazione: In fase di pubblicazione </a:t>
            </a:r>
            <a:endParaRPr lang="it-I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399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422987" y="135079"/>
            <a:ext cx="9815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Gli interventi previsti nel 2026</a:t>
            </a:r>
            <a:endParaRPr lang="it-IT" sz="36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564614" y="850332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ttangolo 5">
            <a:extLst>
              <a:ext uri="{FF2B5EF4-FFF2-40B4-BE49-F238E27FC236}">
                <a16:creationId xmlns:a16="http://schemas.microsoft.com/office/drawing/2014/main" id="{ABBEF39D-6385-4B22-928C-3ACAC09C6277}"/>
              </a:ext>
            </a:extLst>
          </p:cNvPr>
          <p:cNvSpPr/>
          <p:nvPr/>
        </p:nvSpPr>
        <p:spPr>
          <a:xfrm>
            <a:off x="6329031" y="920792"/>
            <a:ext cx="3297018" cy="691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Formazione e cultura: valore lettura e produzione letteraria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7BD80D5-83C3-4126-8D70-51B9C37EDC20}"/>
              </a:ext>
            </a:extLst>
          </p:cNvPr>
          <p:cNvSpPr/>
          <p:nvPr/>
        </p:nvSpPr>
        <p:spPr>
          <a:xfrm>
            <a:off x="6328814" y="3522786"/>
            <a:ext cx="3297018" cy="501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Comunicazione unitaria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FF9B430-58B5-46C5-B762-110E2A20D248}"/>
              </a:ext>
            </a:extLst>
          </p:cNvPr>
          <p:cNvSpPr/>
          <p:nvPr/>
        </p:nvSpPr>
        <p:spPr>
          <a:xfrm>
            <a:off x="6328814" y="1707084"/>
            <a:ext cx="5609457" cy="15765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Oggetto</a:t>
            </a:r>
            <a:r>
              <a:rPr lang="it-IT" sz="1600" dirty="0">
                <a:solidFill>
                  <a:schemeClr val="tx1"/>
                </a:solidFill>
              </a:rPr>
              <a:t>: ‘momenti’ di formazione, confronto e aggregazione, incontri, dibattiti, seminari comprensivi di attività educative, formative.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Destinatari</a:t>
            </a:r>
            <a:r>
              <a:rPr lang="it-IT" sz="1600" dirty="0">
                <a:solidFill>
                  <a:schemeClr val="tx1"/>
                </a:solidFill>
              </a:rPr>
              <a:t>: studenti dai 6 ai 18 anni.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Risorse</a:t>
            </a:r>
            <a:r>
              <a:rPr lang="it-IT" sz="1600" dirty="0">
                <a:solidFill>
                  <a:schemeClr val="tx1"/>
                </a:solidFill>
              </a:rPr>
              <a:t>: 1 Me per ciascuna edizione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Tempistica</a:t>
            </a:r>
            <a:r>
              <a:rPr lang="it-IT" sz="1600" dirty="0">
                <a:solidFill>
                  <a:schemeClr val="tx1"/>
                </a:solidFill>
              </a:rPr>
              <a:t>: maggio – giugno 2026 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D0987C1A-5BC4-4B4E-8070-758F2BAC6E04}"/>
              </a:ext>
            </a:extLst>
          </p:cNvPr>
          <p:cNvSpPr/>
          <p:nvPr/>
        </p:nvSpPr>
        <p:spPr>
          <a:xfrm>
            <a:off x="6328813" y="4114951"/>
            <a:ext cx="5609457" cy="13450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Oggetto</a:t>
            </a:r>
            <a:r>
              <a:rPr lang="it-IT" sz="1600" dirty="0">
                <a:solidFill>
                  <a:schemeClr val="tx1"/>
                </a:solidFill>
              </a:rPr>
              <a:t>: attività di comunicazione unitaria </a:t>
            </a:r>
            <a:r>
              <a:rPr lang="it-IT" sz="1600" dirty="0" err="1">
                <a:solidFill>
                  <a:schemeClr val="tx1"/>
                </a:solidFill>
              </a:rPr>
              <a:t>interfondo</a:t>
            </a:r>
            <a:r>
              <a:rPr lang="it-IT" sz="1600" dirty="0">
                <a:solidFill>
                  <a:schemeClr val="tx1"/>
                </a:solidFill>
              </a:rPr>
              <a:t> a valere sui fondi comunicazione FSE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Risorse</a:t>
            </a:r>
            <a:r>
              <a:rPr lang="it-IT" sz="1600" dirty="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</a:rPr>
              <a:t>1,8 Me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Tempistica</a:t>
            </a:r>
            <a:r>
              <a:rPr lang="it-IT" sz="1600" dirty="0">
                <a:solidFill>
                  <a:schemeClr val="tx1"/>
                </a:solidFill>
              </a:rPr>
              <a:t>: 2026 e 2027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9C2F37E-C24F-7106-A044-E637C36F66CE}"/>
              </a:ext>
            </a:extLst>
          </p:cNvPr>
          <p:cNvSpPr/>
          <p:nvPr/>
        </p:nvSpPr>
        <p:spPr>
          <a:xfrm>
            <a:off x="422987" y="931784"/>
            <a:ext cx="5156608" cy="646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Avviso pubblico "</a:t>
            </a:r>
            <a:r>
              <a:rPr lang="it-IT" dirty="0" err="1"/>
              <a:t>AllenaMente</a:t>
            </a:r>
            <a:r>
              <a:rPr lang="it-IT" dirty="0"/>
              <a:t>" - Soggiorni sportivi-formativi per gli studenti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08B2F4B-99D2-0B97-814D-72EAAB01FE0F}"/>
              </a:ext>
            </a:extLst>
          </p:cNvPr>
          <p:cNvSpPr/>
          <p:nvPr/>
        </p:nvSpPr>
        <p:spPr>
          <a:xfrm>
            <a:off x="422986" y="1659563"/>
            <a:ext cx="5609457" cy="18943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Oggetto</a:t>
            </a:r>
            <a:r>
              <a:rPr lang="it-IT" sz="1600" dirty="0">
                <a:solidFill>
                  <a:schemeClr val="tx1"/>
                </a:solidFill>
              </a:rPr>
              <a:t>: organizzazione di soggiorni finalizzati a favorire la promozione di attività educative, culturali e sportive.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Destinatari</a:t>
            </a:r>
            <a:r>
              <a:rPr lang="it-IT" sz="1600" dirty="0">
                <a:solidFill>
                  <a:schemeClr val="tx1"/>
                </a:solidFill>
              </a:rPr>
              <a:t>: studenti dai 6 ai 18 anni con priorità per gli alunni con condizioni economiche maggiormente svantaggiate e con soddisfacenti risultati scolastici.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Risorse</a:t>
            </a:r>
            <a:r>
              <a:rPr lang="it-IT" sz="1600" dirty="0">
                <a:solidFill>
                  <a:schemeClr val="tx1"/>
                </a:solidFill>
              </a:rPr>
              <a:t>: 2 Me per ciascuna edizione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Tempistica</a:t>
            </a:r>
            <a:r>
              <a:rPr lang="it-IT" sz="1600" dirty="0">
                <a:solidFill>
                  <a:schemeClr val="tx1"/>
                </a:solidFill>
              </a:rPr>
              <a:t>:  aprile – maggio 2026.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54035249-B29B-B87E-AF3C-2BFC9CCC8C54}"/>
              </a:ext>
            </a:extLst>
          </p:cNvPr>
          <p:cNvSpPr/>
          <p:nvPr/>
        </p:nvSpPr>
        <p:spPr>
          <a:xfrm>
            <a:off x="422987" y="3596893"/>
            <a:ext cx="4398396" cy="453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Avviso pubblico «Arti e creatività»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A6F858B1-43DF-0D83-E0A6-FABD12ECDAAF}"/>
              </a:ext>
            </a:extLst>
          </p:cNvPr>
          <p:cNvSpPr/>
          <p:nvPr/>
        </p:nvSpPr>
        <p:spPr>
          <a:xfrm>
            <a:off x="422987" y="4114951"/>
            <a:ext cx="5609457" cy="17020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Oggetto</a:t>
            </a:r>
            <a:r>
              <a:rPr lang="it-IT" sz="1600" dirty="0">
                <a:solidFill>
                  <a:schemeClr val="tx1"/>
                </a:solidFill>
              </a:rPr>
              <a:t>: organizzazione di attività culturali e formative realizzate dai teatri e cinema pubblici e privati.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Destinatari</a:t>
            </a:r>
            <a:r>
              <a:rPr lang="it-IT" sz="1600" dirty="0">
                <a:solidFill>
                  <a:schemeClr val="tx1"/>
                </a:solidFill>
              </a:rPr>
              <a:t>: studenti dai 6 ai 18 anni.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Risorse</a:t>
            </a:r>
            <a:r>
              <a:rPr lang="it-IT" sz="1600" dirty="0">
                <a:solidFill>
                  <a:schemeClr val="tx1"/>
                </a:solidFill>
              </a:rPr>
              <a:t>: 2 Me per ciascuna edizione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tx1"/>
                </a:solidFill>
              </a:rPr>
              <a:t>Tempistica</a:t>
            </a:r>
            <a:r>
              <a:rPr lang="it-IT" sz="1600" dirty="0">
                <a:solidFill>
                  <a:schemeClr val="tx1"/>
                </a:solidFill>
              </a:rPr>
              <a:t>: settembre – ottobre 2026.</a:t>
            </a:r>
          </a:p>
        </p:txBody>
      </p:sp>
    </p:spTree>
    <p:extLst>
      <p:ext uri="{BB962C8B-B14F-4D97-AF65-F5344CB8AC3E}">
        <p14:creationId xmlns:p14="http://schemas.microsoft.com/office/powerpoint/2010/main" val="968510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75598EE-8373-88EB-BC39-AC98632A6EAF}"/>
              </a:ext>
            </a:extLst>
          </p:cNvPr>
          <p:cNvSpPr txBox="1"/>
          <p:nvPr/>
        </p:nvSpPr>
        <p:spPr>
          <a:xfrm>
            <a:off x="2966484" y="1509823"/>
            <a:ext cx="5677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1A2507-B067-2A88-E236-840563483ACC}"/>
              </a:ext>
            </a:extLst>
          </p:cNvPr>
          <p:cNvSpPr txBox="1"/>
          <p:nvPr/>
        </p:nvSpPr>
        <p:spPr>
          <a:xfrm>
            <a:off x="2243470" y="2971800"/>
            <a:ext cx="746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Grazie per l’attenzione!</a:t>
            </a:r>
            <a:endParaRPr lang="it-IT" sz="32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78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765</Words>
  <Application>Microsoft Office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7</vt:i4>
      </vt:variant>
    </vt:vector>
  </HeadingPairs>
  <TitlesOfParts>
    <vt:vector size="18" baseType="lpstr">
      <vt:lpstr>Arial</vt:lpstr>
      <vt:lpstr>Calibri</vt:lpstr>
      <vt:lpstr>Calibri Light</vt:lpstr>
      <vt:lpstr>EYInterstate Regular</vt:lpstr>
      <vt:lpstr>Gill Sans MT</vt:lpstr>
      <vt:lpstr>Times New Roman</vt:lpstr>
      <vt:lpstr>Wingdings</vt:lpstr>
      <vt:lpstr>Office Theme</vt:lpstr>
      <vt:lpstr>2_Custom Design</vt:lpstr>
      <vt:lpstr>Custom Design</vt:lpstr>
      <vt:lpstr>1_Custom 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GV14QPST5PSZ1</cp:lastModifiedBy>
  <cp:revision>98</cp:revision>
  <dcterms:created xsi:type="dcterms:W3CDTF">2023-06-16T14:25:36Z</dcterms:created>
  <dcterms:modified xsi:type="dcterms:W3CDTF">2025-12-16T16:28:06Z</dcterms:modified>
</cp:coreProperties>
</file>